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Noto Sans T Chinese" charset="1" panose="020B0500000000000000"/>
      <p:regular r:id="rId13"/>
    </p:embeddedFont>
    <p:embeddedFont>
      <p:font typeface="Noto Sans T Chinese Bold" charset="1" panose="020B0800000000000000"/>
      <p:regular r:id="rId14"/>
    </p:embeddedFont>
    <p:embeddedFont>
      <p:font typeface="王漢宗特黑體" charset="1" panose="02000500000000000000"/>
      <p:regular r:id="rId15"/>
    </p:embeddedFont>
    <p:embeddedFont>
      <p:font typeface="Clear Sans Bold" charset="1" panose="020B08030302020203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04963" y="534359"/>
            <a:ext cx="8754337" cy="384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Exploring the Relationship Between </a:t>
            </a:r>
          </a:p>
          <a:p>
            <a:pPr algn="ct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Learning Styles and Academic Achievement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86659" y="5742415"/>
            <a:ext cx="630134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Wei Meng Xi        58593147</a:t>
            </a: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HEKAHUNG        57824104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912767" cy="10287000"/>
          </a:xfrm>
          <a:custGeom>
            <a:avLst/>
            <a:gdLst/>
            <a:ahLst/>
            <a:cxnLst/>
            <a:rect r="r" b="b" t="t" l="l"/>
            <a:pathLst>
              <a:path h="10287000" w="6912767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t="0" r="-9699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91023" y="618213"/>
            <a:ext cx="9557477" cy="91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9"/>
              </a:lnSpc>
            </a:pPr>
            <a:r>
              <a:rPr lang="en-US" sz="6676" b="true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Purpose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66112" y="2276847"/>
            <a:ext cx="10328552" cy="675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5021"/>
              </a:lnSpc>
              <a:buFont typeface="Arial"/>
              <a:buChar char="•"/>
            </a:pPr>
            <a:r>
              <a:rPr lang="en-US" sz="2699">
                <a:solidFill>
                  <a:srgbClr val="2B4B8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Explore how different learning styles influence academic achievement</a:t>
            </a:r>
          </a:p>
          <a:p>
            <a:pPr algn="l">
              <a:lnSpc>
                <a:spcPts val="5021"/>
              </a:lnSpc>
            </a:pPr>
            <a:r>
              <a:rPr lang="en-US" sz="2699">
                <a:solidFill>
                  <a:srgbClr val="2B4B8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    e.g.   Duration of study per day,  study during the day or                </a:t>
            </a:r>
          </a:p>
          <a:p>
            <a:pPr algn="l">
              <a:lnSpc>
                <a:spcPts val="5021"/>
              </a:lnSpc>
            </a:pPr>
            <a:r>
              <a:rPr lang="en-US" sz="2699">
                <a:solidFill>
                  <a:srgbClr val="2B4B8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                 or at night?</a:t>
            </a:r>
          </a:p>
          <a:p>
            <a:pPr algn="l">
              <a:lnSpc>
                <a:spcPts val="5021"/>
              </a:lnSpc>
            </a:pPr>
          </a:p>
          <a:p>
            <a:pPr algn="l" marL="582927" indent="-291463" lvl="1">
              <a:lnSpc>
                <a:spcPts val="5021"/>
              </a:lnSpc>
              <a:buFont typeface="Arial"/>
              <a:buChar char="•"/>
            </a:pPr>
            <a:r>
              <a:rPr lang="en-US" sz="2699">
                <a:solidFill>
                  <a:srgbClr val="2B4B8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Identify effective learning methods to enhance student performance</a:t>
            </a:r>
          </a:p>
          <a:p>
            <a:pPr algn="l">
              <a:lnSpc>
                <a:spcPts val="5021"/>
              </a:lnSpc>
            </a:pPr>
          </a:p>
          <a:p>
            <a:pPr algn="l" marL="582927" indent="-291463" lvl="1">
              <a:lnSpc>
                <a:spcPts val="5021"/>
              </a:lnSpc>
              <a:buFont typeface="Arial"/>
              <a:buChar char="•"/>
            </a:pPr>
            <a:r>
              <a:rPr lang="en-US" sz="2699">
                <a:solidFill>
                  <a:srgbClr val="2B4B82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Predict student performance with reasonable accuracy.</a:t>
            </a:r>
          </a:p>
          <a:p>
            <a:pPr algn="l">
              <a:lnSpc>
                <a:spcPts val="5021"/>
              </a:lnSpc>
            </a:pPr>
          </a:p>
          <a:p>
            <a:pPr algn="ctr">
              <a:lnSpc>
                <a:spcPts val="390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9758" y="1817226"/>
            <a:ext cx="6060519" cy="6652549"/>
            <a:chOff x="0" y="0"/>
            <a:chExt cx="8080692" cy="88700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8290" y="1054304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914631" y="2039937"/>
              <a:ext cx="5166060" cy="6830128"/>
            </a:xfrm>
            <a:custGeom>
              <a:avLst/>
              <a:gdLst/>
              <a:ahLst/>
              <a:cxnLst/>
              <a:rect r="r" b="b" t="t" l="l"/>
              <a:pathLst>
                <a:path h="6830128" w="5166060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828397" y="1366990"/>
          <a:ext cx="8900153" cy="6991350"/>
        </p:xfrm>
        <a:graphic>
          <a:graphicData uri="http://schemas.openxmlformats.org/drawingml/2006/table">
            <a:tbl>
              <a:tblPr/>
              <a:tblGrid>
                <a:gridCol w="8900153"/>
              </a:tblGrid>
              <a:tr h="17598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F7B4A7"/>
                          </a:solidFill>
                          <a:latin typeface="王漢宗特黑體"/>
                          <a:ea typeface="王漢宗特黑體"/>
                          <a:cs typeface="王漢宗特黑體"/>
                          <a:sym typeface="王漢宗特黑體"/>
                        </a:rPr>
                        <a:t>Data 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1492">
                <a:tc>
                  <a:txBody>
                    <a:bodyPr anchor="t" rtlCol="false"/>
                    <a:lstStyle/>
                    <a:p>
                      <a:pPr algn="l" marL="626111" indent="-313055" lvl="1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From Kaggle by lainguyn123</a:t>
                      </a:r>
                      <a:endParaRPr lang="en-US" sz="1100"/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  <a:p>
                      <a:pPr algn="l">
                        <a:lnSpc>
                          <a:spcPts val="406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0" y="10239375"/>
            <a:ext cx="18288000" cy="47625"/>
            <a:chOff x="0" y="0"/>
            <a:chExt cx="13796730" cy="359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96730" cy="35929"/>
            </a:xfrm>
            <a:custGeom>
              <a:avLst/>
              <a:gdLst/>
              <a:ahLst/>
              <a:cxnLst/>
              <a:rect r="r" b="b" t="t" l="l"/>
              <a:pathLst>
                <a:path h="35929" w="13796730">
                  <a:moveTo>
                    <a:pt x="0" y="0"/>
                  </a:moveTo>
                  <a:lnTo>
                    <a:pt x="13796730" y="0"/>
                  </a:lnTo>
                  <a:lnTo>
                    <a:pt x="13796730" y="35929"/>
                  </a:lnTo>
                  <a:lnTo>
                    <a:pt x="0" y="35929"/>
                  </a:lnTo>
                  <a:close/>
                </a:path>
              </a:pathLst>
            </a:custGeom>
            <a:solidFill>
              <a:srgbClr val="FEFEFE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796730" cy="83554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4948" y="8704436"/>
            <a:ext cx="9976892" cy="12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</a:pPr>
            <a:r>
              <a:rPr lang="en-US" sz="2532">
                <a:solidFill>
                  <a:srgbClr val="94DDDE">
                    <a:alpha val="43922"/>
                  </a:srgbClr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Data Source:</a:t>
            </a:r>
          </a:p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2332">
                <a:solidFill>
                  <a:srgbClr val="94DDDE">
                    <a:alpha val="43922"/>
                  </a:srgbClr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https://www.kaggle.com/datasets/lainguyn123/student-performance-factors/data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792016" y="5136757"/>
            <a:ext cx="10257527" cy="0"/>
          </a:xfrm>
          <a:prstGeom prst="line">
            <a:avLst/>
          </a:prstGeom>
          <a:ln cap="rnd" w="28575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598806" y="22282"/>
            <a:ext cx="5020339" cy="2247913"/>
          </a:xfrm>
          <a:custGeom>
            <a:avLst/>
            <a:gdLst/>
            <a:ahLst/>
            <a:cxnLst/>
            <a:rect r="r" b="b" t="t" l="l"/>
            <a:pathLst>
              <a:path h="2247913" w="5020339">
                <a:moveTo>
                  <a:pt x="0" y="0"/>
                </a:moveTo>
                <a:lnTo>
                  <a:pt x="5020339" y="0"/>
                </a:lnTo>
                <a:lnTo>
                  <a:pt x="5020339" y="2247912"/>
                </a:lnTo>
                <a:lnTo>
                  <a:pt x="0" y="224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44098" y="2270194"/>
            <a:ext cx="5147464" cy="2076144"/>
          </a:xfrm>
          <a:custGeom>
            <a:avLst/>
            <a:gdLst/>
            <a:ahLst/>
            <a:cxnLst/>
            <a:rect r="r" b="b" t="t" l="l"/>
            <a:pathLst>
              <a:path h="2076144" w="5147464">
                <a:moveTo>
                  <a:pt x="0" y="0"/>
                </a:moveTo>
                <a:lnTo>
                  <a:pt x="5147464" y="0"/>
                </a:lnTo>
                <a:lnTo>
                  <a:pt x="5147464" y="2076144"/>
                </a:lnTo>
                <a:lnTo>
                  <a:pt x="0" y="2076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0964" y="4078030"/>
            <a:ext cx="3788336" cy="2130939"/>
          </a:xfrm>
          <a:custGeom>
            <a:avLst/>
            <a:gdLst/>
            <a:ahLst/>
            <a:cxnLst/>
            <a:rect r="r" b="b" t="t" l="l"/>
            <a:pathLst>
              <a:path h="2130939" w="3788336">
                <a:moveTo>
                  <a:pt x="0" y="0"/>
                </a:moveTo>
                <a:lnTo>
                  <a:pt x="3788336" y="0"/>
                </a:lnTo>
                <a:lnTo>
                  <a:pt x="3788336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29052" y="6208970"/>
            <a:ext cx="5559846" cy="1334363"/>
          </a:xfrm>
          <a:custGeom>
            <a:avLst/>
            <a:gdLst/>
            <a:ahLst/>
            <a:cxnLst/>
            <a:rect r="r" b="b" t="t" l="l"/>
            <a:pathLst>
              <a:path h="1334363" w="5559846">
                <a:moveTo>
                  <a:pt x="0" y="0"/>
                </a:moveTo>
                <a:lnTo>
                  <a:pt x="5559846" y="0"/>
                </a:lnTo>
                <a:lnTo>
                  <a:pt x="5559846" y="1334363"/>
                </a:lnTo>
                <a:lnTo>
                  <a:pt x="0" y="133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59982" y="7543333"/>
            <a:ext cx="5297987" cy="3066210"/>
          </a:xfrm>
          <a:custGeom>
            <a:avLst/>
            <a:gdLst/>
            <a:ahLst/>
            <a:cxnLst/>
            <a:rect r="r" b="b" t="t" l="l"/>
            <a:pathLst>
              <a:path h="3066210" w="5297987">
                <a:moveTo>
                  <a:pt x="0" y="0"/>
                </a:moveTo>
                <a:lnTo>
                  <a:pt x="5297987" y="0"/>
                </a:lnTo>
                <a:lnTo>
                  <a:pt x="5297987" y="3066209"/>
                </a:lnTo>
                <a:lnTo>
                  <a:pt x="0" y="3066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1811" y="1948419"/>
            <a:ext cx="6340021" cy="172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</a:pPr>
            <a:r>
              <a:rPr lang="en-US" b="true" sz="6399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Technological Tools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35091" y="2861406"/>
            <a:ext cx="3370911" cy="376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550" indent="-386275" lvl="1">
              <a:lnSpc>
                <a:spcPts val="6047"/>
              </a:lnSpc>
              <a:buFont typeface="Arial"/>
              <a:buChar char="•"/>
            </a:pPr>
            <a:r>
              <a:rPr lang="en-US" b="true" sz="3578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numpy </a:t>
            </a:r>
          </a:p>
          <a:p>
            <a:pPr algn="l" marL="772550" indent="-386275" lvl="1">
              <a:lnSpc>
                <a:spcPts val="6047"/>
              </a:lnSpc>
              <a:buFont typeface="Arial"/>
              <a:buChar char="•"/>
            </a:pPr>
            <a:r>
              <a:rPr lang="en-US" b="true" sz="3578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Pandas</a:t>
            </a:r>
          </a:p>
          <a:p>
            <a:pPr algn="l" marL="772550" indent="-386275" lvl="1">
              <a:lnSpc>
                <a:spcPts val="6047"/>
              </a:lnSpc>
              <a:buFont typeface="Arial"/>
              <a:buChar char="•"/>
            </a:pPr>
            <a:r>
              <a:rPr lang="en-US" b="true" sz="3578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SciPy </a:t>
            </a:r>
          </a:p>
          <a:p>
            <a:pPr algn="l" marL="772550" indent="-386275" lvl="1">
              <a:lnSpc>
                <a:spcPts val="6047"/>
              </a:lnSpc>
              <a:buFont typeface="Arial"/>
              <a:buChar char="•"/>
            </a:pPr>
            <a:r>
              <a:rPr lang="en-US" b="true" sz="3578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Matplotlib</a:t>
            </a:r>
          </a:p>
          <a:p>
            <a:pPr algn="l" marL="772550" indent="-386275" lvl="1">
              <a:lnSpc>
                <a:spcPts val="6047"/>
              </a:lnSpc>
              <a:buFont typeface="Arial"/>
              <a:buChar char="•"/>
            </a:pPr>
            <a:r>
              <a:rPr lang="en-US" b="true" sz="3578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Scikit-learn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1811" y="4289188"/>
            <a:ext cx="5235208" cy="53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b="true" sz="3220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Python third-party library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20779" y="0"/>
            <a:ext cx="11367221" cy="10287000"/>
            <a:chOff x="0" y="0"/>
            <a:chExt cx="299383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9383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93836">
                  <a:moveTo>
                    <a:pt x="0" y="0"/>
                  </a:moveTo>
                  <a:lnTo>
                    <a:pt x="2993836" y="0"/>
                  </a:lnTo>
                  <a:lnTo>
                    <a:pt x="29938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993836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5147" y="2762064"/>
            <a:ext cx="5433742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</a:pPr>
            <a:r>
              <a:rPr lang="en-US" b="true" sz="6399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92390" y="1114425"/>
            <a:ext cx="9704780" cy="826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4"/>
              </a:lnSpc>
            </a:pPr>
            <a:r>
              <a:rPr lang="en-US" sz="5460" b="true">
                <a:solidFill>
                  <a:srgbClr val="94DD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Analysis part</a:t>
            </a:r>
          </a:p>
          <a:p>
            <a:pPr algn="ctr">
              <a:lnSpc>
                <a:spcPts val="5624"/>
              </a:lnSpc>
            </a:pPr>
          </a:p>
          <a:p>
            <a:pPr algn="l" marL="777240" indent="-388620" lvl="1">
              <a:lnSpc>
                <a:spcPts val="7595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Data visualization</a:t>
            </a:r>
          </a:p>
          <a:p>
            <a:pPr algn="l">
              <a:lnSpc>
                <a:spcPts val="7595"/>
              </a:lnSpc>
            </a:pPr>
          </a:p>
          <a:p>
            <a:pPr algn="l" marL="777240" indent="-388620" lvl="1">
              <a:lnSpc>
                <a:spcPts val="3708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Pearson Correlation</a:t>
            </a:r>
          </a:p>
          <a:p>
            <a:pPr algn="ctr">
              <a:lnSpc>
                <a:spcPts val="5624"/>
              </a:lnSpc>
            </a:pPr>
          </a:p>
          <a:p>
            <a:pPr algn="ctr">
              <a:lnSpc>
                <a:spcPts val="5624"/>
              </a:lnSpc>
            </a:pPr>
            <a:r>
              <a:rPr lang="en-US" sz="5460">
                <a:solidFill>
                  <a:srgbClr val="94DDDE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</a:t>
            </a:r>
            <a:r>
              <a:rPr lang="en-US" sz="5460" b="true">
                <a:solidFill>
                  <a:srgbClr val="94DD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Prediction part</a:t>
            </a:r>
          </a:p>
          <a:p>
            <a:pPr algn="ctr">
              <a:lnSpc>
                <a:spcPts val="5624"/>
              </a:lnSpc>
            </a:pPr>
          </a:p>
          <a:p>
            <a:pPr algn="l" marL="777240" indent="-388620" lvl="1">
              <a:lnSpc>
                <a:spcPts val="3708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KNN</a:t>
            </a:r>
          </a:p>
          <a:p>
            <a:pPr algn="l">
              <a:lnSpc>
                <a:spcPts val="3708"/>
              </a:lnSpc>
            </a:pPr>
          </a:p>
          <a:p>
            <a:pPr algn="l" marL="777240" indent="-388620" lvl="1">
              <a:lnSpc>
                <a:spcPts val="3708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Random forest</a:t>
            </a:r>
          </a:p>
          <a:p>
            <a:pPr algn="l">
              <a:lnSpc>
                <a:spcPts val="3708"/>
              </a:lnSpc>
            </a:pPr>
          </a:p>
          <a:p>
            <a:pPr algn="l" marL="777240" indent="-388620" lvl="1">
              <a:lnSpc>
                <a:spcPts val="3708"/>
              </a:lnSpc>
              <a:buFont typeface="Arial"/>
              <a:buChar char="•"/>
            </a:pPr>
            <a:r>
              <a:rPr lang="en-US" b="true" sz="360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Deep learning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6325" y="1321792"/>
            <a:ext cx="16135350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6399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Plan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47992" y="3720186"/>
            <a:ext cx="2401669" cy="46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</a:pPr>
            <a:r>
              <a:rPr lang="en-US" b="true" sz="2799" spc="279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WEEK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47992" y="5721324"/>
            <a:ext cx="28138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Find the Datasets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3950" y="3720186"/>
            <a:ext cx="245940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 spc="279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WEEK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950" y="5717132"/>
            <a:ext cx="245940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Determine the topic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14296" y="3726055"/>
            <a:ext cx="2459408" cy="46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</a:pPr>
            <a:r>
              <a:rPr lang="en-US" b="true" sz="2799" spc="279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WEEK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4296" y="5727193"/>
            <a:ext cx="245940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analysing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98856" y="3726055"/>
            <a:ext cx="2680634" cy="46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</a:pPr>
            <a:r>
              <a:rPr lang="en-US" b="true" sz="2799" spc="279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WEEK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98856" y="5727193"/>
            <a:ext cx="268063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Working on the Report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21558" y="3720186"/>
            <a:ext cx="2825576" cy="46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</a:pPr>
            <a:r>
              <a:rPr lang="en-US" b="true" sz="2799" spc="279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WEEK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33724" y="5721324"/>
            <a:ext cx="282557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Prepare for Presentation</a:t>
            </a:r>
          </a:p>
        </p:txBody>
      </p:sp>
      <p:sp>
        <p:nvSpPr>
          <p:cNvPr name="AutoShape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04010" y="4720764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99183" y="4720764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4356" y="4720764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989529" y="4720764"/>
            <a:ext cx="2494461" cy="0"/>
          </a:xfrm>
          <a:prstGeom prst="line">
            <a:avLst/>
          </a:prstGeom>
          <a:ln cap="flat" w="2857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903298" y="4278752"/>
            <a:ext cx="900712" cy="884024"/>
            <a:chOff x="0" y="0"/>
            <a:chExt cx="825825" cy="810524"/>
          </a:xfrm>
        </p:grpSpPr>
        <p:sp>
          <p:nvSpPr>
            <p:cNvPr name="Freeform 18" id="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298471" y="4278752"/>
            <a:ext cx="900712" cy="884024"/>
            <a:chOff x="0" y="0"/>
            <a:chExt cx="825825" cy="810524"/>
          </a:xfrm>
        </p:grpSpPr>
        <p:sp>
          <p:nvSpPr>
            <p:cNvPr name="Freeform 21" id="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693644" y="4278752"/>
            <a:ext cx="900712" cy="884024"/>
            <a:chOff x="0" y="0"/>
            <a:chExt cx="825825" cy="810524"/>
          </a:xfrm>
        </p:grpSpPr>
        <p:sp>
          <p:nvSpPr>
            <p:cNvPr name="Freeform 24" id="2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9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88817" y="4278752"/>
            <a:ext cx="900712" cy="884024"/>
            <a:chOff x="0" y="0"/>
            <a:chExt cx="825825" cy="810524"/>
          </a:xfrm>
        </p:grpSpPr>
        <p:sp>
          <p:nvSpPr>
            <p:cNvPr name="Freeform 27" id="2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483990" y="4278752"/>
            <a:ext cx="900712" cy="884024"/>
            <a:chOff x="0" y="0"/>
            <a:chExt cx="825825" cy="810524"/>
          </a:xfrm>
        </p:grpSpPr>
        <p:sp>
          <p:nvSpPr>
            <p:cNvPr name="Freeform 30" id="3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25825" cy="810524"/>
            </a:xfrm>
            <a:custGeom>
              <a:avLst/>
              <a:gdLst/>
              <a:ahLst/>
              <a:cxnLst/>
              <a:rect r="r" b="b" t="t" l="l"/>
              <a:pathLst>
                <a:path h="810524" w="825825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60"/>
                </a:lnSpc>
                <a:spcBef>
                  <a:spcPct val="0"/>
                </a:spcBef>
              </a:pPr>
              <a:r>
                <a:rPr lang="en-US" b="true" sz="4400" spc="752">
                  <a:solidFill>
                    <a:srgbClr val="2B4B82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86638"/>
            <a:ext cx="6648771" cy="3989263"/>
          </a:xfrm>
          <a:custGeom>
            <a:avLst/>
            <a:gdLst/>
            <a:ahLst/>
            <a:cxnLst/>
            <a:rect r="r" b="b" t="t" l="l"/>
            <a:pathLst>
              <a:path h="3989263" w="6648771">
                <a:moveTo>
                  <a:pt x="0" y="0"/>
                </a:moveTo>
                <a:lnTo>
                  <a:pt x="6648771" y="0"/>
                </a:lnTo>
                <a:lnTo>
                  <a:pt x="6648771" y="3989262"/>
                </a:lnTo>
                <a:lnTo>
                  <a:pt x="0" y="398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13549" y="2144575"/>
            <a:ext cx="9538215" cy="2873387"/>
          </a:xfrm>
          <a:custGeom>
            <a:avLst/>
            <a:gdLst/>
            <a:ahLst/>
            <a:cxnLst/>
            <a:rect r="r" b="b" t="t" l="l"/>
            <a:pathLst>
              <a:path h="2873387" w="9538215">
                <a:moveTo>
                  <a:pt x="0" y="0"/>
                </a:moveTo>
                <a:lnTo>
                  <a:pt x="9538215" y="0"/>
                </a:lnTo>
                <a:lnTo>
                  <a:pt x="9538215" y="2873388"/>
                </a:lnTo>
                <a:lnTo>
                  <a:pt x="0" y="2873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7405" y="5899750"/>
            <a:ext cx="12835703" cy="4235782"/>
          </a:xfrm>
          <a:custGeom>
            <a:avLst/>
            <a:gdLst/>
            <a:ahLst/>
            <a:cxnLst/>
            <a:rect r="r" b="b" t="t" l="l"/>
            <a:pathLst>
              <a:path h="4235782" w="12835703">
                <a:moveTo>
                  <a:pt x="0" y="0"/>
                </a:moveTo>
                <a:lnTo>
                  <a:pt x="12835703" y="0"/>
                </a:lnTo>
                <a:lnTo>
                  <a:pt x="12835703" y="4235782"/>
                </a:lnTo>
                <a:lnTo>
                  <a:pt x="0" y="4235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53086" y="485339"/>
            <a:ext cx="9538215" cy="99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3"/>
              </a:lnSpc>
              <a:spcBef>
                <a:spcPct val="0"/>
              </a:spcBef>
            </a:pPr>
            <a:r>
              <a:rPr lang="en-US" b="true" sz="4978">
                <a:solidFill>
                  <a:srgbClr val="31356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Works that has been done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DAGg2xN9ZTk</dc:identifier>
  <dcterms:modified xsi:type="dcterms:W3CDTF">2011-08-01T06:04:30Z</dcterms:modified>
  <cp:revision>1</cp:revision>
  <dc:title>Exploring the Relationship Between Learning Styles and Academic Achievement</dc:title>
</cp:coreProperties>
</file>